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134804754" r:id="rId2"/>
    <p:sldId id="2134804755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BDB960F-D1DD-45F8-A1BF-8AB31AB69608}" v="1" dt="2021-03-25T15:08:22.476"/>
    <p1510:client id="{E2F9C39F-3518-453D-AFDD-7CAE81B80C12}" v="161" dt="2021-03-25T14:43:57.16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2" autoAdjust="0"/>
    <p:restoredTop sz="94660"/>
  </p:normalViewPr>
  <p:slideViewPr>
    <p:cSldViewPr snapToGrid="0">
      <p:cViewPr varScale="1">
        <p:scale>
          <a:sx n="94" d="100"/>
          <a:sy n="94" d="100"/>
        </p:scale>
        <p:origin x="84" y="1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ris Bass" userId="98af45d0b5464b1b" providerId="LiveId" clId="{2BDB960F-D1DD-45F8-A1BF-8AB31AB69608}"/>
    <pc:docChg chg="modSld">
      <pc:chgData name="Chris Bass" userId="98af45d0b5464b1b" providerId="LiveId" clId="{2BDB960F-D1DD-45F8-A1BF-8AB31AB69608}" dt="2021-03-25T15:08:22.476" v="0" actId="1076"/>
      <pc:docMkLst>
        <pc:docMk/>
      </pc:docMkLst>
      <pc:sldChg chg="modSp">
        <pc:chgData name="Chris Bass" userId="98af45d0b5464b1b" providerId="LiveId" clId="{2BDB960F-D1DD-45F8-A1BF-8AB31AB69608}" dt="2021-03-25T15:08:22.476" v="0" actId="1076"/>
        <pc:sldMkLst>
          <pc:docMk/>
          <pc:sldMk cId="466419196" sldId="2134804754"/>
        </pc:sldMkLst>
        <pc:picChg chg="mod">
          <ac:chgData name="Chris Bass" userId="98af45d0b5464b1b" providerId="LiveId" clId="{2BDB960F-D1DD-45F8-A1BF-8AB31AB69608}" dt="2021-03-25T15:08:22.476" v="0" actId="1076"/>
          <ac:picMkLst>
            <pc:docMk/>
            <pc:sldMk cId="466419196" sldId="2134804754"/>
            <ac:picMk id="2056" creationId="{444F88DD-0602-4635-883B-973F4FB1061F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BD2B59-75E5-462D-8643-4C6200575004}" type="datetimeFigureOut">
              <a:rPr lang="en-CA" smtClean="0"/>
              <a:t>2021-03-25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9778FC-4487-4976-AE29-AD3E3BA048C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1528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B239EB-398C-4A79-A7C5-42E60F705DC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685F500-592F-471E-8B1C-8B51A823994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AEDD5F-B4A8-4A23-9D6F-4D8D6B32F4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C8379-26F4-450B-A604-685B14E1F282}" type="datetimeFigureOut">
              <a:rPr lang="en-CA" smtClean="0"/>
              <a:t>2021-03-25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B8E34D-5803-4FA3-BEF5-06883F0B44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40FD51-0AA0-4B68-A1C3-4638C58D2B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CF988-B071-4406-9606-A75CACEE9F0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52666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BF6152-CE17-46B3-BEDC-66A08B62A1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9B71681-4481-4E79-8CA5-0B873A993B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4C7FD8-3620-44A4-BEFE-D937378573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C8379-26F4-450B-A604-685B14E1F282}" type="datetimeFigureOut">
              <a:rPr lang="en-CA" smtClean="0"/>
              <a:t>2021-03-25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B5D8ED-DB42-4A53-9B2D-F8CF2EA195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B2DC6A-C1C0-4481-B7DC-D636FCF5E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CF988-B071-4406-9606-A75CACEE9F0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269934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B38B4B6-37B0-4D14-B7BF-3F538987434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FC18DE7-1D69-4FA4-99AA-8464E37D4F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948B64-71CA-4206-99D0-945CA01171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C8379-26F4-450B-A604-685B14E1F282}" type="datetimeFigureOut">
              <a:rPr lang="en-CA" smtClean="0"/>
              <a:t>2021-03-25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36C86E-C7DF-4228-A21D-201BCFBCFD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99E3FD-B4DB-44A1-B267-ECF8B87A36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CF988-B071-4406-9606-A75CACEE9F0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404795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43C80C-9109-40BA-8F0C-3746F079C0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89734C-05E7-4510-9634-F7FDAFDF70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1F4F54-C8CD-49DF-B1A9-89F71D739F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C8379-26F4-450B-A604-685B14E1F282}" type="datetimeFigureOut">
              <a:rPr lang="en-CA" smtClean="0"/>
              <a:t>2021-03-25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871607-932E-4357-A094-E55BE30CDE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DAA081-3289-496E-87B7-3F59EF7A69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CF988-B071-4406-9606-A75CACEE9F0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806713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FA98FB-8647-4949-A3E7-E98D64B868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857C83-2CEA-427D-A1EE-28239C7EDE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0CD5F5-7A29-44A4-932E-71C95D1037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C8379-26F4-450B-A604-685B14E1F282}" type="datetimeFigureOut">
              <a:rPr lang="en-CA" smtClean="0"/>
              <a:t>2021-03-25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8515B3-7AB3-4C5A-8327-AA015D61A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0852AD-2CBD-49CC-BC63-38D1C9D9A7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CF988-B071-4406-9606-A75CACEE9F0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407560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47D9A2-F306-4F8E-A2D7-97B0E8C138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9A6381-B753-40EF-9A54-E71F556DF46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4B3696D-A67C-40C1-B1A3-30647219B8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A12440-AB87-4A1A-8B58-62F4F6B658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C8379-26F4-450B-A604-685B14E1F282}" type="datetimeFigureOut">
              <a:rPr lang="en-CA" smtClean="0"/>
              <a:t>2021-03-25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9A343FD-4271-4024-B544-5A86CFC33A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4074BED-AEB2-45D6-898D-730A460C78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CF988-B071-4406-9606-A75CACEE9F0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35325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D413D6-660D-41E6-8634-86152DCED5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BB944A-B494-42C9-8683-8E92D560E6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E5C1882-C7D7-43F0-9D11-10136CEDFB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DD458AD-BB53-4BE3-B51F-7186AEAFDA6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D2B8457-7C4B-42A7-B860-D55FC23550E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40AECA8-759F-49E4-B039-B924601C53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C8379-26F4-450B-A604-685B14E1F282}" type="datetimeFigureOut">
              <a:rPr lang="en-CA" smtClean="0"/>
              <a:t>2021-03-25</a:t>
            </a:fld>
            <a:endParaRPr lang="en-C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5474A5E-A479-4E69-B633-C0398654EA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62DC6B4-7652-454A-8E5A-2E888BD6C2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CF988-B071-4406-9606-A75CACEE9F0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983863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382827-54EF-40B8-A3D8-6F9DF1E6C3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86FBC3E-25E2-48CC-9752-C5714079EF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C8379-26F4-450B-A604-685B14E1F282}" type="datetimeFigureOut">
              <a:rPr lang="en-CA" smtClean="0"/>
              <a:t>2021-03-25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D411A06-2C32-4254-8C65-3D1303B209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9F976B6-97F7-432B-9A2B-23562DC18C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CF988-B071-4406-9606-A75CACEE9F0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80352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B3A405A-DBC1-4C16-A31A-6835624162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C8379-26F4-450B-A604-685B14E1F282}" type="datetimeFigureOut">
              <a:rPr lang="en-CA" smtClean="0"/>
              <a:t>2021-03-25</a:t>
            </a:fld>
            <a:endParaRPr lang="en-C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A12C203-6DEA-4F1B-9E3C-FB07A54C3C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ED4034-366C-43B4-A651-81142E8893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CF988-B071-4406-9606-A75CACEE9F0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861905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271F6F-2704-440C-9E0C-BF9AAAB069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0619B6-DF2C-4E30-A021-257F2567DA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8EEF614-9A9D-4EBF-BD39-C6935C5450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41570F-ED8F-4DB2-A8DC-C834B90F85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C8379-26F4-450B-A604-685B14E1F282}" type="datetimeFigureOut">
              <a:rPr lang="en-CA" smtClean="0"/>
              <a:t>2021-03-25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8B55E8-F96D-4FC1-807D-829997992A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CD347F-B05A-4EDC-8798-46CD721B45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CF988-B071-4406-9606-A75CACEE9F0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286306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B5AFB6-F3EA-481F-A4EA-88C81BA8A6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9A20E93-FCF2-4E12-8195-34CCAF7F07D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F4A3DEA-EC9A-4612-A802-8C10040E54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5284FE-5670-4F38-8898-BDD1CAC71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C8379-26F4-450B-A604-685B14E1F282}" type="datetimeFigureOut">
              <a:rPr lang="en-CA" smtClean="0"/>
              <a:t>2021-03-25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C32AEA8-5E90-433A-B1F7-50AE29D24E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B74106-2AB3-45F3-88C2-8A2D5E229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CF988-B071-4406-9606-A75CACEE9F0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813252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42B5884-45BB-4AC0-8375-687F6F5938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C03EDB-B483-45D9-94FA-DFA19F50FA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B4BEC1-4872-4677-B4C2-A5D6EFE4AEE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AC8379-26F4-450B-A604-685B14E1F282}" type="datetimeFigureOut">
              <a:rPr lang="en-CA" smtClean="0"/>
              <a:t>2021-03-25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2284B4-2026-42E7-BFC2-2D22C8D48A6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2DC58A-5045-4A56-8638-B14025DA32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0CF988-B071-4406-9606-A75CACEE9F0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70392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18" Type="http://schemas.openxmlformats.org/officeDocument/2006/relationships/image" Target="../media/image21.png"/><Relationship Id="rId3" Type="http://schemas.openxmlformats.org/officeDocument/2006/relationships/image" Target="../media/image6.png"/><Relationship Id="rId21" Type="http://schemas.openxmlformats.org/officeDocument/2006/relationships/image" Target="../media/image24.png"/><Relationship Id="rId7" Type="http://schemas.openxmlformats.org/officeDocument/2006/relationships/image" Target="../media/image10.jpeg"/><Relationship Id="rId12" Type="http://schemas.openxmlformats.org/officeDocument/2006/relationships/image" Target="../media/image15.png"/><Relationship Id="rId17" Type="http://schemas.openxmlformats.org/officeDocument/2006/relationships/image" Target="../media/image20.png"/><Relationship Id="rId25" Type="http://schemas.openxmlformats.org/officeDocument/2006/relationships/image" Target="../media/image28.png"/><Relationship Id="rId2" Type="http://schemas.openxmlformats.org/officeDocument/2006/relationships/image" Target="../media/image5.png"/><Relationship Id="rId16" Type="http://schemas.openxmlformats.org/officeDocument/2006/relationships/image" Target="../media/image19.png"/><Relationship Id="rId20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11" Type="http://schemas.openxmlformats.org/officeDocument/2006/relationships/image" Target="../media/image14.png"/><Relationship Id="rId24" Type="http://schemas.openxmlformats.org/officeDocument/2006/relationships/image" Target="../media/image27.png"/><Relationship Id="rId5" Type="http://schemas.openxmlformats.org/officeDocument/2006/relationships/image" Target="../media/image8.png"/><Relationship Id="rId15" Type="http://schemas.openxmlformats.org/officeDocument/2006/relationships/image" Target="../media/image18.jpeg"/><Relationship Id="rId23" Type="http://schemas.openxmlformats.org/officeDocument/2006/relationships/image" Target="../media/image26.png"/><Relationship Id="rId10" Type="http://schemas.openxmlformats.org/officeDocument/2006/relationships/image" Target="../media/image13.png"/><Relationship Id="rId19" Type="http://schemas.openxmlformats.org/officeDocument/2006/relationships/image" Target="../media/image22.png"/><Relationship Id="rId4" Type="http://schemas.openxmlformats.org/officeDocument/2006/relationships/image" Target="../media/image7.png"/><Relationship Id="rId9" Type="http://schemas.openxmlformats.org/officeDocument/2006/relationships/image" Target="../media/image12.png"/><Relationship Id="rId14" Type="http://schemas.openxmlformats.org/officeDocument/2006/relationships/image" Target="../media/image17.png"/><Relationship Id="rId22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Shape, logo&#10;&#10;Description automatically generated">
            <a:extLst>
              <a:ext uri="{FF2B5EF4-FFF2-40B4-BE49-F238E27FC236}">
                <a16:creationId xmlns:a16="http://schemas.microsoft.com/office/drawing/2014/main" id="{43453381-788F-46CA-9BEA-826DBEBB941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990" y="1200262"/>
            <a:ext cx="840630" cy="528162"/>
          </a:xfr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06390D7C-74D1-4A02-A583-7D48617E836D}"/>
              </a:ext>
            </a:extLst>
          </p:cNvPr>
          <p:cNvSpPr/>
          <p:nvPr/>
        </p:nvSpPr>
        <p:spPr>
          <a:xfrm>
            <a:off x="1645920" y="873763"/>
            <a:ext cx="1490133" cy="988907"/>
          </a:xfrm>
          <a:prstGeom prst="rect">
            <a:avLst/>
          </a:prstGeom>
          <a:solidFill>
            <a:srgbClr val="FFC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2C8DABB-9623-4DF3-AD52-7C1BC3756210}"/>
              </a:ext>
            </a:extLst>
          </p:cNvPr>
          <p:cNvSpPr/>
          <p:nvPr/>
        </p:nvSpPr>
        <p:spPr>
          <a:xfrm>
            <a:off x="3364653" y="873762"/>
            <a:ext cx="1490133" cy="988907"/>
          </a:xfrm>
          <a:prstGeom prst="rect">
            <a:avLst/>
          </a:prstGeom>
          <a:solidFill>
            <a:srgbClr val="0055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006B793-395B-4E46-8090-B8C43AE1A91B}"/>
              </a:ext>
            </a:extLst>
          </p:cNvPr>
          <p:cNvSpPr/>
          <p:nvPr/>
        </p:nvSpPr>
        <p:spPr>
          <a:xfrm>
            <a:off x="1645919" y="1990832"/>
            <a:ext cx="1490133" cy="988907"/>
          </a:xfrm>
          <a:prstGeom prst="rect">
            <a:avLst/>
          </a:prstGeom>
          <a:solidFill>
            <a:srgbClr val="002F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11" name="Picture 10" descr="Icon&#10;&#10;Description automatically generated">
            <a:extLst>
              <a:ext uri="{FF2B5EF4-FFF2-40B4-BE49-F238E27FC236}">
                <a16:creationId xmlns:a16="http://schemas.microsoft.com/office/drawing/2014/main" id="{C2B808BF-2E34-4EEE-B43C-D39C3FE1617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990" y="2366302"/>
            <a:ext cx="840630" cy="514268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D7422686-E20F-4309-9CD3-99BD51099CC8}"/>
              </a:ext>
            </a:extLst>
          </p:cNvPr>
          <p:cNvSpPr/>
          <p:nvPr/>
        </p:nvSpPr>
        <p:spPr>
          <a:xfrm>
            <a:off x="1645919" y="3131397"/>
            <a:ext cx="1490133" cy="988907"/>
          </a:xfrm>
          <a:prstGeom prst="rect">
            <a:avLst/>
          </a:prstGeom>
          <a:solidFill>
            <a:srgbClr val="C60C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14" name="Picture 13" descr="Logo&#10;&#10;Description automatically generated">
            <a:extLst>
              <a:ext uri="{FF2B5EF4-FFF2-40B4-BE49-F238E27FC236}">
                <a16:creationId xmlns:a16="http://schemas.microsoft.com/office/drawing/2014/main" id="{D59E01F4-E943-4ACB-AF64-ACAECCA54FA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971" y="3543595"/>
            <a:ext cx="742429" cy="560947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CD9DCAB6-8328-4A87-B3E0-01068A416A4D}"/>
              </a:ext>
            </a:extLst>
          </p:cNvPr>
          <p:cNvSpPr/>
          <p:nvPr/>
        </p:nvSpPr>
        <p:spPr>
          <a:xfrm>
            <a:off x="1645918" y="5308481"/>
            <a:ext cx="1490133" cy="988907"/>
          </a:xfrm>
          <a:prstGeom prst="rect">
            <a:avLst/>
          </a:prstGeom>
          <a:solidFill>
            <a:srgbClr val="E6E7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2F14D85-41E6-492F-BDD9-680E97D5B0A6}"/>
              </a:ext>
            </a:extLst>
          </p:cNvPr>
          <p:cNvSpPr/>
          <p:nvPr/>
        </p:nvSpPr>
        <p:spPr>
          <a:xfrm>
            <a:off x="1645919" y="4219939"/>
            <a:ext cx="1490133" cy="9889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F3ECBB2-A0CD-4F4F-8B75-3B6EB9896B93}"/>
              </a:ext>
            </a:extLst>
          </p:cNvPr>
          <p:cNvSpPr/>
          <p:nvPr/>
        </p:nvSpPr>
        <p:spPr>
          <a:xfrm>
            <a:off x="3263052" y="4219938"/>
            <a:ext cx="1490133" cy="988907"/>
          </a:xfrm>
          <a:prstGeom prst="rect">
            <a:avLst/>
          </a:prstGeom>
          <a:solidFill>
            <a:srgbClr val="8A8D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976C808-23A7-4420-9ABE-06F21CF6FC27}"/>
              </a:ext>
            </a:extLst>
          </p:cNvPr>
          <p:cNvSpPr/>
          <p:nvPr/>
        </p:nvSpPr>
        <p:spPr>
          <a:xfrm>
            <a:off x="4947919" y="4219938"/>
            <a:ext cx="1490133" cy="988907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615ADE6-DB79-4203-8D7E-4A34EB9DBCE5}"/>
              </a:ext>
            </a:extLst>
          </p:cNvPr>
          <p:cNvSpPr txBox="1"/>
          <p:nvPr/>
        </p:nvSpPr>
        <p:spPr>
          <a:xfrm>
            <a:off x="690990" y="1978900"/>
            <a:ext cx="10786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Finland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CE19F9F-FBDE-47BD-92DC-64626A6C190E}"/>
              </a:ext>
            </a:extLst>
          </p:cNvPr>
          <p:cNvSpPr txBox="1"/>
          <p:nvPr/>
        </p:nvSpPr>
        <p:spPr>
          <a:xfrm>
            <a:off x="605367" y="797408"/>
            <a:ext cx="10786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Sweden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5F13109-899C-4B82-9EB7-7C68827904E6}"/>
              </a:ext>
            </a:extLst>
          </p:cNvPr>
          <p:cNvSpPr txBox="1"/>
          <p:nvPr/>
        </p:nvSpPr>
        <p:spPr>
          <a:xfrm>
            <a:off x="569916" y="3116822"/>
            <a:ext cx="13207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Denmark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6267A08-ED5F-4BF6-9233-638694F6CE9B}"/>
              </a:ext>
            </a:extLst>
          </p:cNvPr>
          <p:cNvSpPr txBox="1"/>
          <p:nvPr/>
        </p:nvSpPr>
        <p:spPr>
          <a:xfrm>
            <a:off x="604520" y="4441613"/>
            <a:ext cx="13207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Audi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EC00E47-743D-4C26-BD38-9FC3E19A28F9}"/>
              </a:ext>
            </a:extLst>
          </p:cNvPr>
          <p:cNvSpPr txBox="1"/>
          <p:nvPr/>
        </p:nvSpPr>
        <p:spPr>
          <a:xfrm>
            <a:off x="604520" y="5361251"/>
            <a:ext cx="13207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Other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6C1947D-D593-41B8-8E4B-CA60C954A48F}"/>
              </a:ext>
            </a:extLst>
          </p:cNvPr>
          <p:cNvSpPr/>
          <p:nvPr/>
        </p:nvSpPr>
        <p:spPr>
          <a:xfrm>
            <a:off x="3263051" y="5303129"/>
            <a:ext cx="1490133" cy="988907"/>
          </a:xfrm>
          <a:prstGeom prst="rect">
            <a:avLst/>
          </a:prstGeom>
          <a:solidFill>
            <a:srgbClr val="F485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2056" name="Picture 8" descr="Add Colors To Your Palette With Color Mixing | Viget | Logo color schemes,  Logo color, Brand palette">
            <a:extLst>
              <a:ext uri="{FF2B5EF4-FFF2-40B4-BE49-F238E27FC236}">
                <a16:creationId xmlns:a16="http://schemas.microsoft.com/office/drawing/2014/main" id="{444F88DD-0602-4635-883B-973F4FB106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1839" y="5468102"/>
            <a:ext cx="1510009" cy="698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Rectangle 33">
            <a:extLst>
              <a:ext uri="{FF2B5EF4-FFF2-40B4-BE49-F238E27FC236}">
                <a16:creationId xmlns:a16="http://schemas.microsoft.com/office/drawing/2014/main" id="{5F503633-D06F-484A-A488-47BC30BC85E9}"/>
              </a:ext>
            </a:extLst>
          </p:cNvPr>
          <p:cNvSpPr/>
          <p:nvPr/>
        </p:nvSpPr>
        <p:spPr>
          <a:xfrm>
            <a:off x="3263051" y="5308480"/>
            <a:ext cx="1490133" cy="988907"/>
          </a:xfrm>
          <a:prstGeom prst="rect">
            <a:avLst/>
          </a:prstGeom>
          <a:solidFill>
            <a:srgbClr val="F485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4ED9B2F8-4785-42E7-A5F5-85DC000C40F8}"/>
              </a:ext>
            </a:extLst>
          </p:cNvPr>
          <p:cNvSpPr/>
          <p:nvPr/>
        </p:nvSpPr>
        <p:spPr>
          <a:xfrm>
            <a:off x="4949611" y="5323058"/>
            <a:ext cx="1490133" cy="988907"/>
          </a:xfrm>
          <a:prstGeom prst="rect">
            <a:avLst/>
          </a:prstGeom>
          <a:solidFill>
            <a:srgbClr val="1496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2F4E9AA-309C-4209-A2E4-30CD52AE480B}"/>
              </a:ext>
            </a:extLst>
          </p:cNvPr>
          <p:cNvSpPr txBox="1"/>
          <p:nvPr/>
        </p:nvSpPr>
        <p:spPr>
          <a:xfrm>
            <a:off x="3806613" y="176107"/>
            <a:ext cx="26314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b="1" u="sng" dirty="0"/>
              <a:t>Colors</a:t>
            </a:r>
          </a:p>
        </p:txBody>
      </p:sp>
    </p:spTree>
    <p:extLst>
      <p:ext uri="{BB962C8B-B14F-4D97-AF65-F5344CB8AC3E}">
        <p14:creationId xmlns:p14="http://schemas.microsoft.com/office/powerpoint/2010/main" val="4664191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ProcedureFlow and Deloitte form strategic alliance to penetrate new markets  | Press | ProcedureFlow">
            <a:extLst>
              <a:ext uri="{FF2B5EF4-FFF2-40B4-BE49-F238E27FC236}">
                <a16:creationId xmlns:a16="http://schemas.microsoft.com/office/drawing/2014/main" id="{165181CA-1015-44B6-BE9C-AE8708A74D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627" y="887951"/>
            <a:ext cx="1848696" cy="1038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LinkedIn Logo Download - AI - All Vector Logo">
            <a:extLst>
              <a:ext uri="{FF2B5EF4-FFF2-40B4-BE49-F238E27FC236}">
                <a16:creationId xmlns:a16="http://schemas.microsoft.com/office/drawing/2014/main" id="{A3815E97-6F03-4D10-9887-3A6CD0359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1947" y="997481"/>
            <a:ext cx="1181539" cy="639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LinkedIn Brand Colors">
            <a:extLst>
              <a:ext uri="{FF2B5EF4-FFF2-40B4-BE49-F238E27FC236}">
                <a16:creationId xmlns:a16="http://schemas.microsoft.com/office/drawing/2014/main" id="{12D63BDD-7960-470B-9F2E-5E1EB30E6C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3774" y="1088537"/>
            <a:ext cx="2219961" cy="5419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Download McKinsey &amp; Company Logo in SVG Vector or PNG File Format -  Logo.wine">
            <a:extLst>
              <a:ext uri="{FF2B5EF4-FFF2-40B4-BE49-F238E27FC236}">
                <a16:creationId xmlns:a16="http://schemas.microsoft.com/office/drawing/2014/main" id="{26629D05-F4D6-4E41-B95A-042BD508195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492" b="30772"/>
          <a:stretch/>
        </p:blipFill>
        <p:spPr bwMode="auto">
          <a:xfrm>
            <a:off x="187386" y="1770950"/>
            <a:ext cx="2619375" cy="832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Global management consulting | McKinsey &amp; Company">
            <a:extLst>
              <a:ext uri="{FF2B5EF4-FFF2-40B4-BE49-F238E27FC236}">
                <a16:creationId xmlns:a16="http://schemas.microsoft.com/office/drawing/2014/main" id="{A1647775-6EB4-4972-ABC4-CE5AD8CBC30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823" b="35408"/>
          <a:stretch/>
        </p:blipFill>
        <p:spPr bwMode="auto">
          <a:xfrm>
            <a:off x="2639733" y="1843967"/>
            <a:ext cx="2043959" cy="771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McKinsey &amp; Company's ties to ICE, opioid makers and foreign governments">
            <a:extLst>
              <a:ext uri="{FF2B5EF4-FFF2-40B4-BE49-F238E27FC236}">
                <a16:creationId xmlns:a16="http://schemas.microsoft.com/office/drawing/2014/main" id="{9E09EA12-B9C5-4AD6-905A-C829690B90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8895" y="1858851"/>
            <a:ext cx="1479573" cy="832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English Internships | BYU-Specific Webinar Series with Bain &amp; Company">
            <a:extLst>
              <a:ext uri="{FF2B5EF4-FFF2-40B4-BE49-F238E27FC236}">
                <a16:creationId xmlns:a16="http://schemas.microsoft.com/office/drawing/2014/main" id="{BE36D62A-54D5-4076-B0EF-697CF246E65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704" b="35450"/>
          <a:stretch/>
        </p:blipFill>
        <p:spPr bwMode="auto">
          <a:xfrm>
            <a:off x="6819503" y="1032973"/>
            <a:ext cx="2058760" cy="434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Synergy Partners with Booz Allen Hamilton for MCC Monitoring and Evaluation  Project | Synergy International Systems">
            <a:extLst>
              <a:ext uri="{FF2B5EF4-FFF2-40B4-BE49-F238E27FC236}">
                <a16:creationId xmlns:a16="http://schemas.microsoft.com/office/drawing/2014/main" id="{E9C04493-371D-44D3-8D2E-423EADF98C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5218" y="1690697"/>
            <a:ext cx="2043960" cy="708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6" name="Picture 14" descr="Accenture and Splunk Form Alliance to Deliver Transformative Business  Solutions | Splunk">
            <a:extLst>
              <a:ext uri="{FF2B5EF4-FFF2-40B4-BE49-F238E27FC236}">
                <a16:creationId xmlns:a16="http://schemas.microsoft.com/office/drawing/2014/main" id="{D21E8DDA-D040-423C-BA71-DC77CCD6B1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13692" y="1032973"/>
            <a:ext cx="1675938" cy="985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8" name="Picture 16" descr="Market &amp; Competitive Intelligence Consulting &amp; Technology Provider">
            <a:extLst>
              <a:ext uri="{FF2B5EF4-FFF2-40B4-BE49-F238E27FC236}">
                <a16:creationId xmlns:a16="http://schemas.microsoft.com/office/drawing/2014/main" id="{6F1F93F8-D1CD-495E-96B7-30F623FBF9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545" y="2601308"/>
            <a:ext cx="1848696" cy="1035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0" name="Picture 18" descr="Competitive Strategy Consulting that Differentiates with Fuld + Company">
            <a:extLst>
              <a:ext uri="{FF2B5EF4-FFF2-40B4-BE49-F238E27FC236}">
                <a16:creationId xmlns:a16="http://schemas.microsoft.com/office/drawing/2014/main" id="{D4645A7F-830E-4015-9DC9-ACADEB37B6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1956" y="3008451"/>
            <a:ext cx="2219961" cy="337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2" name="Picture 20" descr="Fuld + Company's Competitors, Revenue, Number of Employees, Funding,  Acquisitions &amp; News - Owler Company Profile">
            <a:extLst>
              <a:ext uri="{FF2B5EF4-FFF2-40B4-BE49-F238E27FC236}">
                <a16:creationId xmlns:a16="http://schemas.microsoft.com/office/drawing/2014/main" id="{FD9CBFDC-EFCF-4D5B-A5CA-57D0065E62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9352" y="3016225"/>
            <a:ext cx="2923821" cy="266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4" name="Picture 22" descr="Fuld + Company - Crunchbase Company Profile &amp; Funding">
            <a:extLst>
              <a:ext uri="{FF2B5EF4-FFF2-40B4-BE49-F238E27FC236}">
                <a16:creationId xmlns:a16="http://schemas.microsoft.com/office/drawing/2014/main" id="{A0E518BF-1FAB-4E2D-9189-185EDD840EF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638" b="29162"/>
          <a:stretch/>
        </p:blipFill>
        <p:spPr bwMode="auto">
          <a:xfrm>
            <a:off x="8878263" y="2900682"/>
            <a:ext cx="1586537" cy="637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8" name="Picture 26" descr="AlphaSense Unveils Notebook Feature to Capture Strategic Insights and  Facilitate Knowledge Sharing Across Organizations">
            <a:extLst>
              <a:ext uri="{FF2B5EF4-FFF2-40B4-BE49-F238E27FC236}">
                <a16:creationId xmlns:a16="http://schemas.microsoft.com/office/drawing/2014/main" id="{3C20AA27-B808-4ACC-B91B-D14A023593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880" y="3561446"/>
            <a:ext cx="1956190" cy="695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00" name="Picture 28" descr="Consensus Point | LinkedIn">
            <a:extLst>
              <a:ext uri="{FF2B5EF4-FFF2-40B4-BE49-F238E27FC236}">
                <a16:creationId xmlns:a16="http://schemas.microsoft.com/office/drawing/2014/main" id="{671B2C45-99D8-4891-B2EA-63B4FD8CE4F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052" b="31546"/>
          <a:stretch/>
        </p:blipFill>
        <p:spPr bwMode="auto">
          <a:xfrm>
            <a:off x="2607752" y="3610211"/>
            <a:ext cx="1095692" cy="508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25FD27FB-0570-4C14-BF96-1631899B5370}"/>
              </a:ext>
            </a:extLst>
          </p:cNvPr>
          <p:cNvSpPr txBox="1"/>
          <p:nvPr/>
        </p:nvSpPr>
        <p:spPr>
          <a:xfrm>
            <a:off x="3806613" y="176107"/>
            <a:ext cx="26314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b="1" u="sng" dirty="0"/>
              <a:t>Logo Inspirations</a:t>
            </a:r>
          </a:p>
        </p:txBody>
      </p:sp>
      <p:pic>
        <p:nvPicPr>
          <p:cNvPr id="1026" name="Picture 2" descr="Nortel logo">
            <a:extLst>
              <a:ext uri="{FF2B5EF4-FFF2-40B4-BE49-F238E27FC236}">
                <a16:creationId xmlns:a16="http://schemas.microsoft.com/office/drawing/2014/main" id="{0C7EC20D-369B-4A14-A734-4022041704A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121" b="22322"/>
          <a:stretch/>
        </p:blipFill>
        <p:spPr bwMode="auto">
          <a:xfrm>
            <a:off x="4093707" y="3623036"/>
            <a:ext cx="1051226" cy="5419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Pandora Logo | The most famous brands and company logos in the world">
            <a:extLst>
              <a:ext uri="{FF2B5EF4-FFF2-40B4-BE49-F238E27FC236}">
                <a16:creationId xmlns:a16="http://schemas.microsoft.com/office/drawing/2014/main" id="{200196E7-EF4E-47A7-9B48-2163C29ADC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2901" y="5365730"/>
            <a:ext cx="1104008" cy="618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ublot - Swiss Luxury Watches &amp; Chronographs for Men and Women">
            <a:extLst>
              <a:ext uri="{FF2B5EF4-FFF2-40B4-BE49-F238E27FC236}">
                <a16:creationId xmlns:a16="http://schemas.microsoft.com/office/drawing/2014/main" id="{799B6285-5FEC-4BD8-B208-E35F713524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238" y="5680582"/>
            <a:ext cx="2449670" cy="316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yatt Logo | evolution history and meaning">
            <a:extLst>
              <a:ext uri="{FF2B5EF4-FFF2-40B4-BE49-F238E27FC236}">
                <a16:creationId xmlns:a16="http://schemas.microsoft.com/office/drawing/2014/main" id="{9A8E6DAB-36C7-43F8-ADE7-22E1A3D779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920" y="4417163"/>
            <a:ext cx="1848697" cy="1035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yatt Vector Logo - Download Free SVG Icon | Worldvectorlogo">
            <a:extLst>
              <a:ext uri="{FF2B5EF4-FFF2-40B4-BE49-F238E27FC236}">
                <a16:creationId xmlns:a16="http://schemas.microsoft.com/office/drawing/2014/main" id="{5DD79888-508E-4A75-8011-C4E060475CA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296" b="32174"/>
          <a:stretch/>
        </p:blipFill>
        <p:spPr bwMode="auto">
          <a:xfrm>
            <a:off x="2325906" y="4505336"/>
            <a:ext cx="2143125" cy="740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usqvarna motorcycle logo history and Meaning, bike emblem">
            <a:extLst>
              <a:ext uri="{FF2B5EF4-FFF2-40B4-BE49-F238E27FC236}">
                <a16:creationId xmlns:a16="http://schemas.microsoft.com/office/drawing/2014/main" id="{19048FB1-BDC6-4D41-91BF-11ADBC3AB3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1727" y="4382523"/>
            <a:ext cx="1212038" cy="799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usqvarna – Logos Download">
            <a:extLst>
              <a:ext uri="{FF2B5EF4-FFF2-40B4-BE49-F238E27FC236}">
                <a16:creationId xmlns:a16="http://schemas.microsoft.com/office/drawing/2014/main" id="{98F4B0A8-86C8-4D2E-B9CA-EA4966CD3D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1628" y="4291252"/>
            <a:ext cx="2547179" cy="862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30" descr="Orange And Blue Logos: the Best Blue And Orange Logo Images | 99designs">
            <a:extLst>
              <a:ext uri="{FF2B5EF4-FFF2-40B4-BE49-F238E27FC236}">
                <a16:creationId xmlns:a16="http://schemas.microsoft.com/office/drawing/2014/main" id="{2B386571-ADF2-43EB-A384-9C838AAEE3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9320" y="4382523"/>
            <a:ext cx="922482" cy="922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32">
            <a:extLst>
              <a:ext uri="{FF2B5EF4-FFF2-40B4-BE49-F238E27FC236}">
                <a16:creationId xmlns:a16="http://schemas.microsoft.com/office/drawing/2014/main" id="{2E59B7C1-9DB2-4FEB-B8C5-66B9D2EE701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7" t="44397" r="4003" b="21600"/>
          <a:stretch/>
        </p:blipFill>
        <p:spPr bwMode="auto">
          <a:xfrm>
            <a:off x="4200168" y="5412359"/>
            <a:ext cx="1638513" cy="514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32">
            <a:extLst>
              <a:ext uri="{FF2B5EF4-FFF2-40B4-BE49-F238E27FC236}">
                <a16:creationId xmlns:a16="http://schemas.microsoft.com/office/drawing/2014/main" id="{6E948733-5D6A-4E61-8497-5513D060A97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7" t="13670" r="4003" b="62447"/>
          <a:stretch/>
        </p:blipFill>
        <p:spPr bwMode="auto">
          <a:xfrm>
            <a:off x="4196780" y="6155773"/>
            <a:ext cx="1638513" cy="361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66468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8</Words>
  <Application>Microsoft Office PowerPoint</Application>
  <PresentationFormat>Widescreen</PresentationFormat>
  <Paragraphs>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 Bass</dc:creator>
  <cp:lastModifiedBy>Chris Bass</cp:lastModifiedBy>
  <cp:revision>2</cp:revision>
  <dcterms:created xsi:type="dcterms:W3CDTF">2021-03-25T14:02:06Z</dcterms:created>
  <dcterms:modified xsi:type="dcterms:W3CDTF">2021-03-25T15:08:23Z</dcterms:modified>
</cp:coreProperties>
</file>